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716" y="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857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48840"/>
            <a:ext cx="8064460" cy="2141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Predicting Customer Booking Behavior</a:t>
            </a:r>
            <a:endParaRPr lang="en-US" sz="4450" b="1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Using machine learning to identify high-intent customers and optimize conversion strategies in airline commerce.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7338" y="477202"/>
            <a:ext cx="10924461" cy="4337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The Business Challenge: Converting Flight Searches into Bookings</a:t>
            </a:r>
            <a:endParaRPr lang="en-US" sz="3600" b="1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04468" y="2316361"/>
            <a:ext cx="6490692" cy="989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A supervised learning model was developed using 50,000 historical records of flight search and booking data to predict customer conversion likelihood.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04468" y="4305181"/>
            <a:ext cx="6102072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60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The dataset revealed a significant class imbalance-only </a:t>
            </a:r>
            <a:r>
              <a:rPr lang="en-US" sz="1600" b="1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15% of customers</a:t>
            </a:r>
            <a:r>
              <a:rPr lang="en-US" sz="160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 who searched actually completed a booking, presenting both a challenge and an opportunity for targeted intervention.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2359" y="1041559"/>
            <a:ext cx="7188041" cy="718804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642" y="769739"/>
            <a:ext cx="9657159" cy="540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Feature Engineering: Turning Data into Insights</a:t>
            </a:r>
            <a:endParaRPr lang="en-US" sz="3600" b="1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56642" y="1742599"/>
            <a:ext cx="6450449" cy="2110145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972741" y="1958697"/>
            <a:ext cx="648533" cy="648533"/>
          </a:xfrm>
          <a:prstGeom prst="roundRect">
            <a:avLst>
              <a:gd name="adj" fmla="val 14098104"/>
            </a:avLst>
          </a:prstGeom>
          <a:solidFill>
            <a:srgbClr val="1C9770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51096" y="2136934"/>
            <a:ext cx="291822" cy="29182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72741" y="2823329"/>
            <a:ext cx="2702600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Route Intelligence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972741" y="3290768"/>
            <a:ext cx="6018252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Origin-destination parsing and route popularity metrics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23190" y="1742599"/>
            <a:ext cx="6450568" cy="2110145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639288" y="1958697"/>
            <a:ext cx="648533" cy="648533"/>
          </a:xfrm>
          <a:prstGeom prst="roundRect">
            <a:avLst>
              <a:gd name="adj" fmla="val 14098104"/>
            </a:avLst>
          </a:prstGeom>
          <a:solidFill>
            <a:srgbClr val="1C9770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17644" y="2136934"/>
            <a:ext cx="291822" cy="29182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39288" y="2823329"/>
            <a:ext cx="2702600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</a:rPr>
              <a:t>Behavioral</a:t>
            </a: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 Patterns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639288" y="3290768"/>
            <a:ext cx="601837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Purchase lead time, length of stay, and flight duration bins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756642" y="4068842"/>
            <a:ext cx="6450449" cy="2456021"/>
          </a:xfrm>
          <a:prstGeom prst="roundRect">
            <a:avLst>
              <a:gd name="adj" fmla="val 1321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972741" y="4284940"/>
            <a:ext cx="648533" cy="648533"/>
          </a:xfrm>
          <a:prstGeom prst="roundRect">
            <a:avLst>
              <a:gd name="adj" fmla="val 14098104"/>
            </a:avLst>
          </a:prstGeom>
          <a:solidFill>
            <a:srgbClr val="1C9770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51096" y="4463177"/>
            <a:ext cx="291822" cy="29182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72741" y="5149572"/>
            <a:ext cx="2702600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Timing Factors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972741" y="5617012"/>
            <a:ext cx="6018252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Flight daypart analysis and time-based preferences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Shape 13"/>
          <p:cNvSpPr/>
          <p:nvPr/>
        </p:nvSpPr>
        <p:spPr>
          <a:xfrm>
            <a:off x="7423190" y="4068842"/>
            <a:ext cx="6450568" cy="2456021"/>
          </a:xfrm>
          <a:prstGeom prst="roundRect">
            <a:avLst>
              <a:gd name="adj" fmla="val 1321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19" name="Shape 14"/>
          <p:cNvSpPr/>
          <p:nvPr/>
        </p:nvSpPr>
        <p:spPr>
          <a:xfrm>
            <a:off x="7639288" y="4284940"/>
            <a:ext cx="648533" cy="648533"/>
          </a:xfrm>
          <a:prstGeom prst="roundRect">
            <a:avLst>
              <a:gd name="adj" fmla="val 14098104"/>
            </a:avLst>
          </a:prstGeom>
          <a:solidFill>
            <a:srgbClr val="1C9770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17644" y="4463177"/>
            <a:ext cx="291822" cy="291822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39288" y="5149572"/>
            <a:ext cx="2702600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Purchase Signals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22" name="Text 16"/>
          <p:cNvSpPr/>
          <p:nvPr/>
        </p:nvSpPr>
        <p:spPr>
          <a:xfrm>
            <a:off x="7639288" y="5617012"/>
            <a:ext cx="6018371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Trip type interactions, sales channel, and ancillary add-ons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17"/>
          <p:cNvSpPr/>
          <p:nvPr/>
        </p:nvSpPr>
        <p:spPr>
          <a:xfrm>
            <a:off x="756642" y="6767989"/>
            <a:ext cx="13336548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Light but explainable feature engineering strengthened predictive power while maintaining model interpretability for business stakeholders.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68398"/>
            <a:ext cx="13299400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Model Performance: Strong Results with Real Business Impact</a:t>
            </a:r>
            <a:endParaRPr lang="en-US" sz="3600" b="1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169325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0.79</a:t>
            </a:r>
            <a:endParaRPr lang="en-US" sz="5850" dirty="0">
              <a:latin typeface="Calibri" panose="020F050202020403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900113" y="4201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ROC-AUC Score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691539"/>
            <a:ext cx="318385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Test set performance indicating strong discriminative ability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125278" y="316932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0.39</a:t>
            </a:r>
            <a:endParaRPr lang="en-US" sz="5850" dirty="0">
              <a:latin typeface="Calibri" panose="020F050202020403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231719" y="4201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PR-AUC Score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4125278" y="4691539"/>
            <a:ext cx="30481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Precision-recall performance on imbalanced data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456884" y="316932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43.8%</a:t>
            </a:r>
            <a:endParaRPr lang="en-US" sz="5850" dirty="0">
              <a:latin typeface="Calibri" panose="020F050202020403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63326" y="4201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Top Decile Precision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456884" y="4691539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Booking rate among highest-scored customers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0788491" y="3169325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2.9x</a:t>
            </a:r>
            <a:endParaRPr lang="en-US" sz="5850" dirty="0">
              <a:latin typeface="Calibri" panose="020F050202020403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0894933" y="4201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Conversion Uplift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788491" y="4691539"/>
            <a:ext cx="304811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Improvement over 15% baseline booking rate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93790" y="603539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The RandomForest classifier (300 estimators, class-balanced weighting) was trained with stratified 80/20 split and validated using 3-fold cross-validation, ensuring robust and generalizable predictions.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7919"/>
            <a:ext cx="733829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Key Drivers of Booking Propensity</a:t>
            </a:r>
            <a:endParaRPr lang="en-US" sz="3600" b="1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4685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64646"/>
                </a:solidFill>
                <a:latin typeface="Calibri" panose="020F0502020204030204" pitchFamily="34" charset="0"/>
                <a:ea typeface="Inter Medium" pitchFamily="34" charset="-122"/>
                <a:cs typeface="Inter Medium" pitchFamily="34" charset="-120"/>
              </a:rPr>
              <a:t>Feature importance analysis revealed five critical factors that drive customer booking decisions:</a:t>
            </a:r>
            <a:endParaRPr lang="en-US" sz="2000" dirty="0">
              <a:latin typeface="Calibri" panose="020F050202020403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08657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01</a:t>
            </a:r>
            <a:endParaRPr lang="en-US" sz="1750" dirty="0">
              <a:latin typeface="Calibri" panose="020F0502020204030204" pitchFamily="34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793790" y="3441621"/>
            <a:ext cx="4196358" cy="30480"/>
          </a:xfrm>
          <a:prstGeom prst="rect">
            <a:avLst/>
          </a:prstGeom>
          <a:solidFill>
            <a:srgbClr val="1C9770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36159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Purchase Lead Time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410634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Early planners show significantly higher conversion rates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216962" y="308657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02</a:t>
            </a:r>
            <a:endParaRPr lang="en-US" sz="1750" dirty="0">
              <a:latin typeface="Calibri" panose="020F0502020204030204" pitchFamily="3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5216962" y="3441621"/>
            <a:ext cx="4196358" cy="30480"/>
          </a:xfrm>
          <a:prstGeom prst="rect">
            <a:avLst/>
          </a:prstGeom>
          <a:solidFill>
            <a:srgbClr val="1C9770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216962" y="36159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Length of Stay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216962" y="410634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Longer trip durations correlate with booking completion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9640133" y="308657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03</a:t>
            </a:r>
            <a:endParaRPr lang="en-US" sz="1750" dirty="0">
              <a:latin typeface="Calibri" panose="020F0502020204030204" pitchFamily="34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9640133" y="3441621"/>
            <a:ext cx="4196358" cy="30480"/>
          </a:xfrm>
          <a:prstGeom prst="rect">
            <a:avLst/>
          </a:prstGeom>
          <a:solidFill>
            <a:srgbClr val="1C9770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640133" y="3615928"/>
            <a:ext cx="30499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Flight Hour Preference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9640133" y="4106347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Time-of-day preferences signal purchase intent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93790" y="522898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04</a:t>
            </a:r>
            <a:endParaRPr lang="en-US" sz="1750" dirty="0">
              <a:latin typeface="Calibri" panose="020F0502020204030204" pitchFamily="34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93790" y="5584031"/>
            <a:ext cx="6407944" cy="30480"/>
          </a:xfrm>
          <a:prstGeom prst="rect">
            <a:avLst/>
          </a:prstGeom>
          <a:solidFill>
            <a:srgbClr val="1C9770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93790" y="57583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Booking Origin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93790" y="624875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Geographic patterns indicate market-specific behaviors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428548" y="522898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05</a:t>
            </a:r>
            <a:endParaRPr lang="en-US" sz="1750" dirty="0">
              <a:latin typeface="Calibri" panose="020F0502020204030204" pitchFamily="34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7428548" y="5584031"/>
            <a:ext cx="6407944" cy="30480"/>
          </a:xfrm>
          <a:prstGeom prst="rect">
            <a:avLst/>
          </a:prstGeom>
          <a:solidFill>
            <a:srgbClr val="1C9770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428548" y="57583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Route Popularity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7428548" y="6248757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Demand concentration on key routes drives conversions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630" y="619363"/>
            <a:ext cx="13740290" cy="11246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Business Recommendations: Maximize ROI Through Precision Targeting</a:t>
            </a:r>
            <a:endParaRPr lang="en-US" sz="3600" b="1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87241" y="2193846"/>
            <a:ext cx="4201954" cy="3471029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817721" y="2224326"/>
            <a:ext cx="4140994" cy="674846"/>
          </a:xfrm>
          <a:prstGeom prst="rect">
            <a:avLst/>
          </a:prstGeom>
          <a:solidFill>
            <a:srgbClr val="F2EEEE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2719507" y="2350889"/>
            <a:ext cx="337423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650" dirty="0">
              <a:latin typeface="Calibri" panose="020F050202020403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042630" y="3124081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Target the Top 10%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042629" y="3610451"/>
            <a:ext cx="3916085" cy="1799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Focus marketing efforts on customers in the highest-scoring decile, where precision reaches 43.8% nearly 3× the baseline conversion rate.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214104" y="2193846"/>
            <a:ext cx="4202073" cy="3471029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5244584" y="2224326"/>
            <a:ext cx="4141113" cy="674846"/>
          </a:xfrm>
          <a:prstGeom prst="rect">
            <a:avLst/>
          </a:prstGeom>
          <a:solidFill>
            <a:srgbClr val="F2EEEE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146369" y="2350889"/>
            <a:ext cx="337423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650" dirty="0">
              <a:latin typeface="Calibri" panose="020F050202020403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469493" y="3124081"/>
            <a:ext cx="2950012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Optimize Channel Mix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469493" y="3610451"/>
            <a:ext cx="3916204" cy="1799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Deploy low-cost digital channels (email, push notifications, retargeting ads) to engage high-intent customers efficiently and reduce acquisition costs.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9641086" y="2193846"/>
            <a:ext cx="4201954" cy="3471029"/>
          </a:xfrm>
          <a:prstGeom prst="roundRect">
            <a:avLst>
              <a:gd name="adj" fmla="val 972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9671566" y="2224326"/>
            <a:ext cx="4140994" cy="674846"/>
          </a:xfrm>
          <a:prstGeom prst="rect">
            <a:avLst/>
          </a:prstGeom>
          <a:solidFill>
            <a:srgbClr val="F2EEEE"/>
          </a:solidFill>
          <a:ln/>
        </p:spPr>
        <p:txBody>
          <a:bodyPr/>
          <a:lstStyle/>
          <a:p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1573351" y="2350889"/>
            <a:ext cx="337423" cy="421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650" dirty="0">
              <a:latin typeface="Calibri" panose="020F050202020403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9896475" y="3124081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Calibri" panose="020F0502020204030204" pitchFamily="34" charset="0"/>
                <a:ea typeface="DM Sans Semi Bold" pitchFamily="34" charset="-122"/>
                <a:cs typeface="DM Sans Semi Bold" pitchFamily="34" charset="-120"/>
              </a:rPr>
              <a:t>Monitor and Retrain</a:t>
            </a:r>
            <a:endParaRPr lang="en-US" sz="2400" dirty="0">
              <a:latin typeface="Calibri" panose="020F050202020403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9896474" y="3610451"/>
            <a:ext cx="3916085" cy="1799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Implement continuous monitoring for data drift and schedule periodic model retraining to sustain performance as travel patterns evolve.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87241" y="5917883"/>
            <a:ext cx="13055918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These strategies offer a clear path to improving conversion rates while reducing marketing spend through data-driven customer segmentation.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87241" y="6890504"/>
            <a:ext cx="13055918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dirty="0">
                <a:solidFill>
                  <a:srgbClr val="464646"/>
                </a:solidFill>
                <a:latin typeface="Arial" panose="020B0604020202020204" pitchFamily="34" charset="0"/>
                <a:ea typeface="Inter Medium" pitchFamily="34" charset="-122"/>
                <a:cs typeface="Arial" panose="020B0604020202020204" pitchFamily="34" charset="0"/>
              </a:rPr>
              <a:t>By deploying this model, British Airways can capture high-value bookings more effectively, improving conversion rates while optimizing marketing spend.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4867751" y="2201643"/>
            <a:ext cx="4856440" cy="580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dirty="0">
                <a:solidFill>
                  <a:srgbClr val="030303"/>
                </a:solidFill>
                <a:latin typeface="Arial" panose="020B0604020202020204" pitchFamily="34" charset="0"/>
                <a:ea typeface="DM Sans Semi Bold" pitchFamily="34" charset="-122"/>
                <a:cs typeface="Arial" panose="020B0604020202020204" pitchFamily="34" charset="0"/>
              </a:rPr>
              <a:t>Precision-Recall, ROC, </a:t>
            </a:r>
          </a:p>
          <a:p>
            <a:pPr marL="0" indent="0" algn="ctr">
              <a:lnSpc>
                <a:spcPts val="1600"/>
              </a:lnSpc>
              <a:buNone/>
            </a:pPr>
            <a:r>
              <a:rPr lang="en-US" dirty="0">
                <a:solidFill>
                  <a:srgbClr val="030303"/>
                </a:solidFill>
                <a:latin typeface="Arial" panose="020B0604020202020204" pitchFamily="34" charset="0"/>
                <a:ea typeface="DM Sans Semi Bold" pitchFamily="34" charset="-122"/>
                <a:cs typeface="Arial" panose="020B0604020202020204" pitchFamily="34" charset="0"/>
              </a:rPr>
              <a:t>Feature Importances &amp; Top-K Metrics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1315776"/>
            <a:ext cx="4470559" cy="3712769"/>
          </a:xfrm>
          <a:prstGeom prst="rect">
            <a:avLst/>
          </a:prstGeom>
          <a:ln>
            <a:noFill/>
          </a:ln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8381" y="1269623"/>
            <a:ext cx="4638234" cy="3852017"/>
          </a:xfrm>
          <a:prstGeom prst="rect">
            <a:avLst/>
          </a:prstGeom>
          <a:ln>
            <a:noFill/>
          </a:ln>
        </p:spPr>
      </p:pic>
      <p:sp>
        <p:nvSpPr>
          <p:cNvPr id="6" name="Text 2"/>
          <p:cNvSpPr/>
          <p:nvPr/>
        </p:nvSpPr>
        <p:spPr>
          <a:xfrm>
            <a:off x="8467130" y="4051816"/>
            <a:ext cx="5703570" cy="213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>
              <a:latin typeface="Calibri" panose="020F0502020204030204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6956" y="4434543"/>
            <a:ext cx="4977235" cy="3462397"/>
          </a:xfrm>
          <a:prstGeom prst="rect">
            <a:avLst/>
          </a:prstGeom>
          <a:ln>
            <a:noFill/>
          </a:ln>
        </p:spPr>
      </p:pic>
      <p:sp>
        <p:nvSpPr>
          <p:cNvPr id="8" name="Text 3"/>
          <p:cNvSpPr/>
          <p:nvPr/>
        </p:nvSpPr>
        <p:spPr>
          <a:xfrm>
            <a:off x="9448681" y="4655701"/>
            <a:ext cx="4722019" cy="213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50" dirty="0">
              <a:latin typeface="Calibri" panose="020F050202020403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67201" y="7443788"/>
            <a:ext cx="3337560" cy="417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endParaRPr lang="en-US" sz="2600" dirty="0">
              <a:latin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6C61A4-02D6-92D9-E09D-3DFEC7EDC02C}"/>
              </a:ext>
            </a:extLst>
          </p:cNvPr>
          <p:cNvSpPr txBox="1"/>
          <p:nvPr/>
        </p:nvSpPr>
        <p:spPr>
          <a:xfrm>
            <a:off x="4874402" y="436321"/>
            <a:ext cx="48497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</a:rPr>
              <a:t>Model Results Overview</a:t>
            </a:r>
            <a:endParaRPr lang="en-GB" sz="3600" b="1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433</Words>
  <Application>Microsoft Office PowerPoint</Application>
  <PresentationFormat>Custom</PresentationFormat>
  <Paragraphs>68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Rasika Dalvi</cp:lastModifiedBy>
  <cp:revision>7</cp:revision>
  <dcterms:created xsi:type="dcterms:W3CDTF">2025-10-20T00:46:10Z</dcterms:created>
  <dcterms:modified xsi:type="dcterms:W3CDTF">2026-01-18T14:52:49Z</dcterms:modified>
</cp:coreProperties>
</file>